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Default Extension="gif" ContentType="image/gif"/>
  <Default Extension="jpg" ContentType="image/jpeg"/>
  <Default Extension="jpeg" ContentType="image/jpeg"/>
  <Default Extension="png" ContentType="image/png"/>
  <Default Extension="svg" ContentType="image/svg+xml"/>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background_layout_2.jpg"/>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background_layout_3.png"/>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background_layout_4.png"/>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bg">
    <p:bg>
      <p:bgPr>
        <a:blipFill>
          <a:blip r:embed="rId2"/>
          <a:stretch>
            <a:fillRect/>
          </a:stretch>
        </a:blipFill>
      </p:bgPr>
    </p:bg>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infobg">
    <p:bg>
      <p:bgPr>
        <a:blipFill>
          <a:blip r:embed="rId2"/>
          <a:stretch>
            <a:fillRect/>
          </a:stretch>
        </a:blipFill>
      </p:bgPr>
    </p:bg>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bg">
    <p:bg>
      <p:bgPr>
        <a:blipFill>
          <a:blip r:embed="rId2"/>
          <a:stretch>
            <a:fillRect/>
          </a:stretch>
        </a:blipFill>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242229526" r:id="rId1"/>
    <p:sldLayoutId id="2242229527" r:id="rId2"/>
    <p:sldLayoutId id="2242229528" r:id="rId3"/>
    <p:sldLayoutId id="2242229529" r:id="rId4"/>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logo3VIT1.png"/>
  <Relationship Id="rId3" Type="http://schemas.openxmlformats.org/officeDocument/2006/relationships/image" Target="../media/logo3VIT1.png.sv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oA4x4r9.png"/>
  <Relationship Id="rId3" Type="http://schemas.openxmlformats.org/officeDocument/2006/relationships/image" Target="../media/PilenChartoA4x4r9.png.sv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tlLhMz10.png"/>
  <Relationship Id="rId3" Type="http://schemas.openxmlformats.org/officeDocument/2006/relationships/image" Target="../media/PilenCharttlLhMz10.png.svg"/>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3.xml"/>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3.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accS8z2.png"/>
  <Relationship Id="rId3" Type="http://schemas.openxmlformats.org/officeDocument/2006/relationships/image" Target="../media/PilenChartaccS8z2.png.sv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X0buQH3.png"/>
  <Relationship Id="rId3" Type="http://schemas.openxmlformats.org/officeDocument/2006/relationships/image" Target="../media/PilenChartX0buQH3.png.sv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1li7xP4.png"/>
  <Relationship Id="rId3" Type="http://schemas.openxmlformats.org/officeDocument/2006/relationships/image" Target="../media/PilenChart1li7xP4.png.sv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C6JLfX5.png"/>
  <Relationship Id="rId3" Type="http://schemas.openxmlformats.org/officeDocument/2006/relationships/image" Target="../media/PilenChartC6JLfX5.png.sv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sEirX46.png"/>
  <Relationship Id="rId3" Type="http://schemas.openxmlformats.org/officeDocument/2006/relationships/image" Target="../media/PilenChartsEirX46.png.sv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G4Z7Ec7.png"/>
  <Relationship Id="rId3" Type="http://schemas.openxmlformats.org/officeDocument/2006/relationships/image" Target="../media/PilenChartG4Z7Ec7.png.sv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QXzPmk8.png"/>
  <Relationship Id="rId3" Type="http://schemas.openxmlformats.org/officeDocument/2006/relationships/image" Target="../media/PilenChartQXzPmk8.png.sv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1190625" y="762000"/>
          <a:ext cx="8810625" cy="7620000"/>
          <a:chOff x="1190625" y="762000"/>
          <a:chExt cx="8810625" cy="7620000"/>
        </a:xfrm>
      </p:grpSpPr>
      <p:pic>
        <p:nvPicPr>
          <p:cNvPr id="1" name=""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90625" y="3810000"/>
            <a:ext cx="4133850" cy="762000"/>
          </a:xfrm>
          <a:prstGeom prst="rect">
            <a:avLst/>
          </a:prstGeom>
          <a:noFill/>
        </p:spPr>
      </p:pic>
      <p:sp>
        <p:nvSpPr>
          <p:cNvPr id="2" name=""/>
          <p:cNvSpPr txBox="1"/>
          <p:nvPr/>
        </p:nvSpPr>
        <p:spPr>
          <a:xfrm>
            <a:off x="1190625" y="762000"/>
            <a:ext cx="7620000" cy="381000"/>
          </a:xfrm>
          <a:prstGeom prst="rect">
            <a:avLst/>
          </a:prstGeom>
          <a:noFill/>
        </p:spPr>
        <p:txBody>
          <a:bodyPr anchor="t" rtlCol="0" bIns="45720" lIns="91440" rIns="91440" tIns="45720">
            <a:spAutoFit/>
          </a:bodyPr>
          <a:lstStyle/>
          <a:p>
            <a:pPr algn="l" fontAlgn="t" marL="0" marR="0" indent="0" lvl="0">
              <a:lnSpc>
                <a:spcPct val="100%"/>
              </a:lnSpc>
            </a:pPr>
            <a:r>
              <a:rPr lang="sv-SE" sz="4400" spc="0" u="none">
                <a:solidFill>
                  <a:srgbClr val="FFFFFF">
                    <a:alpha val="100.00%"/>
                  </a:srgbClr>
                </a:solidFill>
                <a:latin typeface="Arial"/>
              </a:rPr>
              <a:t><![CDATA[Lantgården - Frilufts Förskolor]]></a:t>
            </a:r>
          </a:p>
        </p:txBody>
      </p:sp>
      <p:sp>
        <p:nvSpPr>
          <p:cNvPr id="3" name=""/>
          <p:cNvSpPr txBox="1"/>
          <p:nvPr/>
        </p:nvSpPr>
        <p:spPr>
          <a:xfrm>
            <a:off x="1190625" y="2000250"/>
            <a:ext cx="6191250" cy="952500"/>
          </a:xfrm>
          <a:prstGeom prst="rect">
            <a:avLst/>
          </a:prstGeom>
          <a:noFill/>
        </p:spPr>
        <p:txBody>
          <a:bodyPr anchor="t" rtlCol="0" bIns="45720" lIns="91440" rIns="91440" tIns="45720">
            <a:spAutoFit/>
          </a:bodyPr>
          <a:lstStyle/>
          <a:p>
            <a:pPr algn="l" fontAlgn="t" marL="0" marR="0" indent="0" lvl="0">
              <a:lnSpc>
                <a:spcPct val="100%"/>
              </a:lnSpc>
            </a:pPr>
            <a:r>
              <a:rPr lang="sv-SE" sz="3600" spc="0" u="none">
                <a:solidFill>
                  <a:srgbClr val="FFFFFF">
                    <a:alpha val="100.00%"/>
                  </a:srgbClr>
                </a:solidFill>
                <a:latin typeface="Arial"/>
              </a:rPr>
              <a:t><![CDATA[Föräldrar Förskola]]></a:t>
            </a:r>
          </a:p>
        </p:txBody>
      </p:sp>
      <p:sp>
        <p:nvSpPr>
          <p:cNvPr id="4" name=""/>
          <p:cNvSpPr txBox="1"/>
          <p:nvPr/>
        </p:nvSpPr>
        <p:spPr>
          <a:xfrm>
            <a:off x="1190625" y="2476500"/>
            <a:ext cx="7620000" cy="190500"/>
          </a:xfrm>
          <a:prstGeom prst="rect">
            <a:avLst/>
          </a:prstGeom>
          <a:noFill/>
        </p:spPr>
        <p:txBody>
          <a:bodyPr anchor="t" rtlCol="0" bIns="45720" lIns="91440" rIns="91440" tIns="45720">
            <a:spAutoFit/>
          </a:bodyPr>
          <a:lstStyle/>
          <a:p>
            <a:pPr algn="l" fontAlgn="t" marL="0" marR="0" indent="0" lvl="0">
              <a:lnSpc>
                <a:spcPct val="100%"/>
              </a:lnSpc>
            </a:pPr>
            <a:r>
              <a:rPr lang="sv-SE" sz="3600" spc="0" u="none">
                <a:solidFill>
                  <a:srgbClr val="FFFFFF">
                    <a:alpha val="100.00%"/>
                  </a:srgbClr>
                </a:solidFill>
                <a:latin typeface="Arial"/>
              </a:rPr>
              <a:t><![CDATA[2019]]></a:t>
            </a:r>
          </a:p>
        </p:txBody>
      </p:sp>
      <p:sp>
        <p:nvSpPr>
          <p:cNvPr id="5" name=""/>
          <p:cNvSpPr txBox="1"/>
          <p:nvPr/>
        </p:nvSpPr>
        <p:spPr>
          <a:xfrm>
            <a:off x="1190625" y="2952750"/>
            <a:ext cx="7620000" cy="190500"/>
          </a:xfrm>
          <a:prstGeom prst="rect">
            <a:avLst/>
          </a:prstGeom>
          <a:noFill/>
        </p:spPr>
        <p:txBody>
          <a:bodyPr anchor="t" rtlCol="0" bIns="45720" lIns="91440" rIns="91440" tIns="45720">
            <a:spAutoFit/>
          </a:bodyPr>
          <a:lstStyle/>
          <a:p>
            <a:pPr algn="l" fontAlgn="t" marL="0" marR="0" indent="0" lvl="0">
              <a:lnSpc>
                <a:spcPct val="100%"/>
              </a:lnSpc>
            </a:pPr>
            <a:r>
              <a:rPr lang="sv-SE" sz="1700" spc="0" u="none">
                <a:solidFill>
                  <a:srgbClr val="FFFFFF">
                    <a:alpha val="100.00%"/>
                  </a:srgbClr>
                </a:solidFill>
                <a:latin typeface="Arial"/>
              </a:rPr>
              <a:t><![CDATA[36 svar, 100%]]></a:t>
            </a:r>
          </a:p>
        </p:txBody>
      </p:sp>
      <p:sp>
        <p:nvSpPr>
          <p:cNvPr id="6" name=""/>
          <p:cNvSpPr txBox="1"/>
          <p:nvPr/>
        </p:nvSpPr>
        <p:spPr>
          <a:xfrm>
            <a:off x="1190625" y="5715000"/>
            <a:ext cx="5715000" cy="1905000"/>
          </a:xfrm>
          <a:prstGeom prst="rect">
            <a:avLst/>
          </a:prstGeom>
          <a:noFill/>
        </p:spPr>
        <p:txBody>
          <a:bodyPr anchor="t" rtlCol="0" bIns="45720" lIns="91440" rIns="91440" tIns="45720">
            <a:spAutoFit/>
          </a:bodyPr>
          <a:lstStyle/>
          <a:p>
            <a:pPr algn="l" fontAlgn="t" marL="0" marR="0" indent="0" lvl="0">
              <a:lnSpc>
                <a:spcPct val="100%"/>
              </a:lnSpc>
            </a:pPr>
            <a:r>
              <a:rPr lang="sv-SE" sz="1700" spc="0" u="none">
                <a:solidFill>
                  <a:srgbClr val="FFFFFF">
                    <a:alpha val="100.00%"/>
                  </a:srgbClr>
                </a:solidFill>
                <a:latin typeface="Arial"/>
              </a:rPr>
              <a:t><![CDATA[Denna enkätundersökning är en del av ett utvärderings-samarbete där tio kommuner i Stockholms län årligen genomför en enkätundersökning inom förskola, pedagogisk omsorg och grundskol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Lantgården - Frilufts Förskolor]]></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36 svar, 100%)]]></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5114925"/>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Övergripande frågor]]></a:t>
            </a:r>
          </a:p>
        </p:txBody>
      </p:sp>
      <p:sp>
        <p:nvSpPr>
          <p:cNvPr id="5"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1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Lantgården - Frilufts Förskolor]]></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36 svar, 100%)]]></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86075" y="1333500"/>
            <a:ext cx="6429375" cy="5000625"/>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Målområdessammanställning]]></a:t>
            </a:r>
          </a:p>
        </p:txBody>
      </p:sp>
      <p:sp>
        <p:nvSpPr>
          <p:cNvPr id="5" name=""/>
          <p:cNvSpPr txBox="1"/>
          <p:nvPr/>
        </p:nvSpPr>
        <p:spPr>
          <a:xfrm>
            <a:off x="952500" y="1143000"/>
            <a:ext cx="8191500" cy="571500"/>
          </a:xfrm>
          <a:prstGeom prst="rect">
            <a:avLst/>
          </a:prstGeom>
          <a:noFill/>
        </p:spPr>
        <p:txBody>
          <a:bodyPr anchor="t" rtlCol="0" bIns="45720" lIns="91440" rIns="91440" tIns="45720">
            <a:spAutoFit/>
          </a:bodyPr>
          <a:lstStyle/>
          <a:p>
            <a:pPr algn="l" fontAlgn="t" marL="0" marR="0" indent="0" lvl="0">
              <a:lnSpc>
                <a:spcPct val="100%"/>
              </a:lnSpc>
            </a:pPr>
            <a:r>
              <a:rPr lang="sv-SE" sz="1100" spc="0" u="none">
                <a:solidFill>
                  <a:srgbClr val="000000">
                    <a:alpha val="100.00%"/>
                  </a:srgbClr>
                </a:solidFill>
                <a:latin typeface="Arial"/>
              </a:rPr>
              <a:t><![CDATA[Diagrammet visar andelen som instämmer på frågorna inom respektive målområde]]></a:t>
            </a:r>
          </a:p>
        </p:txBody>
      </p:sp>
      <p:sp>
        <p:nvSpPr>
          <p:cNvPr id="6"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1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571500"/>
          <a:ext cx="12573000" cy="7048500"/>
          <a:chOff x="952500" y="571500"/>
          <a:chExt cx="12573000" cy="7048500"/>
        </a:xfrm>
      </p:grpSpPr>
      <p:sp>
        <p:nvSpPr>
          <p:cNvPr id="1" name=""/>
          <p:cNvSpPr txBox="1"/>
          <p:nvPr/>
        </p:nvSpPr>
        <p:spPr>
          <a:xfrm>
            <a:off x="952500" y="5715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Om prioriteringsmatrisen]]></a:t>
            </a:r>
          </a:p>
        </p:txBody>
      </p:sp>
      <p:sp>
        <p:nvSpPr>
          <p:cNvPr id="2" name=""/>
          <p:cNvSpPr txBox="1"/>
          <p:nvPr/>
        </p:nvSpPr>
        <p:spPr>
          <a:xfrm>
            <a:off x="952500" y="1143000"/>
            <a:ext cx="4953000" cy="5429250"/>
          </a:xfrm>
          <a:prstGeom prst="rect">
            <a:avLst/>
          </a:prstGeom>
          <a:noFill/>
        </p:spPr>
        <p:txBody>
          <a:bodyPr anchor="t" rtlCol="0" bIns="45720" lIns="91440" rIns="91440" tIns="45720">
            <a:spAutoFit/>
          </a:bodyPr>
          <a:lstStyle/>
          <a:p>
            <a:pPr algn="l" fontAlgn="t" marL="0" marR="0" indent="0" lvl="0">
              <a:lnSpc>
                <a:spcPct val="100%"/>
              </a:lnSpc>
            </a:pPr>
          </a:p>
          <a:p>
            <a:pPr algn="l" fontAlgn="t" marL="0" marR="0" indent="0" lvl="0">
              <a:lnSpc>
                <a:spcPct val="100%"/>
              </a:lnSpc>
            </a:pPr>
            <a:r>
              <a:rPr lang="sv-SE" sz="1100" spc="0" u="none">
                <a:solidFill>
                  <a:srgbClr val="000000">
                    <a:alpha val="100.00%"/>
                  </a:srgbClr>
                </a:solidFill>
                <a:latin typeface="Arial"/>
              </a:rPr>
              <a:t><![CDATA[I prioriteringsmatrisen fördelas frågorna utifrån deras relativa resultat inom den aktuella svarsgruppen och deras samband med den övergripande nöjdhetsfrågan, dvs Jag är nöjd med verksamheten i  min eller mitt barns förskola/skola.
]]></a:t>
            </a:r>
          </a:p>
          <a:p>
            <a:pPr algn="l" fontAlgn="t" marL="0" marR="0" indent="0" lvl="0">
              <a:lnSpc>
                <a:spcPct val="100%"/>
              </a:lnSpc>
            </a:pPr>
            <a:r>
              <a:rPr lang="sv-SE" sz="1300" spc="0" u="none">
                <a:solidFill>
                  <a:srgbClr val="000000">
                    <a:alpha val="100.00%"/>
                  </a:srgbClr>
                </a:solidFill>
                <a:latin typeface="Arial"/>
              </a:rPr>
              <a:t><![CDATA[Prioritera]]></a:t>
            </a:r>
          </a:p>
          <a:p>
            <a:pPr algn="l" fontAlgn="t" marL="0" marR="0" indent="0" lvl="0">
              <a:lnSpc>
                <a:spcPct val="100%"/>
              </a:lnSpc>
            </a:pPr>
            <a:r>
              <a:rPr lang="sv-SE" sz="1100" spc="0" u="none">
                <a:solidFill>
                  <a:srgbClr val="000000">
                    <a:alpha val="100.00%"/>
                  </a:srgbClr>
                </a:solidFill>
                <a:latin typeface="Arial"/>
              </a:rPr>
              <a:t><![CDATA[Dessa frågor har lägre undersökningsresultat än andra frågor hos den aktuella skolan/förskolan samtidigt som de tillhör de som har starkast samband med hur nöjda föräldrarna eller eleverna är med verksamheten. Här finns en potential till förbättringar som kan få stor positiv inverkan på den övergripande nöjdheten.
]]></a:t>
            </a:r>
          </a:p>
          <a:p>
            <a:pPr algn="l" fontAlgn="t" marL="0" marR="0" indent="0" lvl="0">
              <a:lnSpc>
                <a:spcPct val="100%"/>
              </a:lnSpc>
            </a:pPr>
            <a:r>
              <a:rPr lang="sv-SE" sz="1300" spc="0" u="none">
                <a:solidFill>
                  <a:srgbClr val="000000">
                    <a:alpha val="100.00%"/>
                  </a:srgbClr>
                </a:solidFill>
                <a:latin typeface="Arial"/>
              </a:rPr>
              <a:t><![CDATA[Vårda]]></a:t>
            </a:r>
          </a:p>
          <a:p>
            <a:pPr algn="l" fontAlgn="t" marL="0" marR="0" indent="0" lvl="0">
              <a:lnSpc>
                <a:spcPct val="100%"/>
              </a:lnSpc>
            </a:pPr>
            <a:r>
              <a:rPr lang="sv-SE" sz="1100" spc="0" u="none">
                <a:solidFill>
                  <a:srgbClr val="000000">
                    <a:alpha val="100.00%"/>
                  </a:srgbClr>
                </a:solidFill>
                <a:latin typeface="Arial"/>
              </a:rPr>
              <a:t><![CDATA[Dessa frågor tillhör de som har starkast samband med nöjdheten och undersökningsresultaten tillhör de högre på förskola/skolan. Här är det viktigt att säkerställa att den goda prestationen upprätthålls.
]]></a:t>
            </a:r>
          </a:p>
          <a:p>
            <a:pPr algn="l" fontAlgn="t" marL="0" marR="0" indent="0" lvl="0">
              <a:lnSpc>
                <a:spcPct val="100%"/>
              </a:lnSpc>
            </a:pPr>
            <a:r>
              <a:rPr lang="sv-SE" sz="1300" spc="0" u="none">
                <a:solidFill>
                  <a:srgbClr val="000000">
                    <a:alpha val="100.00%"/>
                  </a:srgbClr>
                </a:solidFill>
                <a:latin typeface="Arial"/>
              </a:rPr>
              <a:t><![CDATA[Kan bli bättre]]></a:t>
            </a:r>
          </a:p>
          <a:p>
            <a:pPr algn="l" fontAlgn="t" marL="0" marR="0" indent="0" lvl="0">
              <a:lnSpc>
                <a:spcPct val="100%"/>
              </a:lnSpc>
            </a:pPr>
            <a:r>
              <a:rPr lang="sv-SE" sz="1100" spc="0" u="none">
                <a:solidFill>
                  <a:srgbClr val="000000">
                    <a:alpha val="100.00%"/>
                  </a:srgbClr>
                </a:solidFill>
                <a:latin typeface="Arial"/>
              </a:rPr>
              <a:t><![CDATA[Bland dessa frågor finns de som har lägst undersökningsresultat på skolan/förskolan men samtidigt har dessa faktorer ett relativt svagt samband med den övergripande nöjdheten. Förbättringar är önskvärda men mindre prioriterade än frågorna under Prioritera.
]]></a:t>
            </a:r>
          </a:p>
        </p:txBody>
      </p:sp>
      <p:sp>
        <p:nvSpPr>
          <p:cNvPr id="3" name=""/>
          <p:cNvSpPr txBox="1"/>
          <p:nvPr/>
        </p:nvSpPr>
        <p:spPr>
          <a:xfrm>
            <a:off x="6286500" y="1143000"/>
            <a:ext cx="4953000" cy="5429250"/>
          </a:xfrm>
          <a:prstGeom prst="rect">
            <a:avLst/>
          </a:prstGeom>
          <a:noFill/>
        </p:spPr>
        <p:txBody>
          <a:bodyPr anchor="t" rtlCol="0" bIns="45720" lIns="91440" rIns="91440" tIns="45720">
            <a:spAutoFit/>
          </a:bodyPr>
          <a:lstStyle/>
          <a:p>
            <a:pPr algn="l" fontAlgn="t" marL="0" marR="0" indent="0" lvl="0">
              <a:lnSpc>
                <a:spcPct val="100%"/>
              </a:lnSpc>
            </a:pPr>
          </a:p>
          <a:p>
            <a:pPr algn="l" fontAlgn="t" marL="0" marR="0" indent="0" lvl="0">
              <a:lnSpc>
                <a:spcPct val="100%"/>
              </a:lnSpc>
            </a:pPr>
            <a:r>
              <a:rPr lang="sv-SE" sz="1300" spc="0" u="none">
                <a:solidFill>
                  <a:srgbClr val="000000">
                    <a:alpha val="100.00%"/>
                  </a:srgbClr>
                </a:solidFill>
                <a:latin typeface="Arial"/>
              </a:rPr>
              <a:t><![CDATA[Bevaka]]></a:t>
            </a:r>
          </a:p>
          <a:p>
            <a:pPr algn="l" fontAlgn="t" marL="0" marR="0" indent="0" lvl="0">
              <a:lnSpc>
                <a:spcPct val="100%"/>
              </a:lnSpc>
            </a:pPr>
            <a:r>
              <a:rPr lang="sv-SE" sz="1100" spc="0" u="none">
                <a:solidFill>
                  <a:srgbClr val="000000">
                    <a:alpha val="100.00%"/>
                  </a:srgbClr>
                </a:solidFill>
                <a:latin typeface="Arial"/>
              </a:rPr>
              <a:t><![CDATA[Här är undersökningsresultaten på frågorna bland de högre samtidigt som sambandet med den övergripande nöjdheten är svagare. Se till att resultaten inte försämras eftersom frågorna kan vara grundläggande faktorer som om de inte fungerar kan driva missnöje.
]]></a:t>
            </a:r>
          </a:p>
          <a:p>
            <a:pPr algn="l" fontAlgn="t" marL="0" marR="0" indent="0" lvl="0">
              <a:lnSpc>
                <a:spcPct val="100%"/>
              </a:lnSpc>
            </a:pPr>
            <a:r>
              <a:rPr lang="sv-SE" sz="1300" spc="0" u="none">
                <a:solidFill>
                  <a:srgbClr val="000000">
                    <a:alpha val="100.00%"/>
                  </a:srgbClr>
                </a:solidFill>
                <a:latin typeface="Arial"/>
              </a:rPr>
              <a:t><![CDATA[Axeln Samband med nöjdhetsfrågan]]></a:t>
            </a:r>
          </a:p>
          <a:p>
            <a:pPr algn="l" fontAlgn="t" marL="0" marR="0" indent="0" lvl="0">
              <a:lnSpc>
                <a:spcPct val="100%"/>
              </a:lnSpc>
            </a:pPr>
            <a:r>
              <a:rPr lang="sv-SE" sz="1100" spc="0" u="none">
                <a:solidFill>
                  <a:srgbClr val="000000">
                    <a:alpha val="100.00%"/>
                  </a:srgbClr>
                </a:solidFill>
                <a:latin typeface="Arial"/>
              </a:rPr>
              <a:t><![CDATA[På denna axel placeras frågorna in beroende på om de har ett starkare eller svagare samband med den övergripande nöjdhetsfrågan. Styrkan i sambandet har beräknats med korrelationsanalys och gäller för aktuell förskola/pedagogisk verksamhet/skola och svarsgrupp, om det finns minst 80 svar i denna svarsgrupp/årskurs, annars beräknas sambandet för hela svarsgruppen/årskursen i kommunen.
]]></a:t>
            </a:r>
          </a:p>
          <a:p>
            <a:pPr algn="l" fontAlgn="t" marL="0" marR="0" indent="0" lvl="0">
              <a:lnSpc>
                <a:spcPct val="100%"/>
              </a:lnSpc>
            </a:pPr>
            <a:r>
              <a:rPr lang="sv-SE" sz="1300" spc="0" u="none">
                <a:solidFill>
                  <a:srgbClr val="000000">
                    <a:alpha val="100.00%"/>
                  </a:srgbClr>
                </a:solidFill>
                <a:latin typeface="Arial"/>
              </a:rPr>
              <a:t><![CDATA[Axeln Resultat]]></a:t>
            </a:r>
          </a:p>
          <a:p>
            <a:pPr algn="l" fontAlgn="t" marL="0" marR="0" indent="0" lvl="0">
              <a:lnSpc>
                <a:spcPct val="100%"/>
              </a:lnSpc>
            </a:pPr>
            <a:r>
              <a:rPr lang="sv-SE" sz="1100" spc="0" u="none">
                <a:solidFill>
                  <a:srgbClr val="000000">
                    <a:alpha val="100.00%"/>
                  </a:srgbClr>
                </a:solidFill>
                <a:latin typeface="Arial"/>
              </a:rPr>
              <a:t><![CDATA[På denna axel placeras frågorna in beroende på om de har fått ett högre eller lägre resultat av rapportens svarsgrupp, jämfört med medelvärdet för samtliga frågor, också  för rapportens svarsgrupp.
]]></a:t>
            </a:r>
          </a:p>
        </p:txBody>
      </p:sp>
      <p:sp>
        <p:nvSpPr>
          <p:cNvPr id="4"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1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Lantgården - Frilufts Förskolor]]></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36 svar, 100%)]]></a:t>
            </a:r>
          </a:p>
        </p:txBody>
      </p:sp>
      <p:sp>
        <p:nvSpPr>
          <p:cNvPr id="3"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Prioriteringsmatris]]></a:t>
            </a:r>
          </a:p>
        </p:txBody>
      </p:sp>
      <p:sp>
        <p:nvSpPr>
          <p:cNvPr id="4" name=""/>
          <p:cNvSpPr txBox="1"/>
          <p:nvPr/>
        </p:nvSpPr>
        <p:spPr>
          <a:xfrm>
            <a:off x="952500" y="1333500"/>
            <a:ext cx="8191500" cy="571500"/>
          </a:xfrm>
          <a:prstGeom prst="rect">
            <a:avLst/>
          </a:prstGeom>
          <a:noFill/>
        </p:spPr>
        <p:txBody>
          <a:bodyPr anchor="t" rtlCol="0" bIns="45720" lIns="91440" rIns="91440" tIns="45720">
            <a:spAutoFit/>
          </a:bodyPr>
          <a:lstStyle/>
          <a:p>
            <a:pPr algn="l" fontAlgn="t" marL="0" marR="0" indent="0" lvl="0">
              <a:lnSpc>
                <a:spcPct val="100%"/>
              </a:lnSpc>
            </a:pPr>
            <a:r>
              <a:rPr lang="sv-SE" sz="1100" spc="0" u="none">
                <a:solidFill>
                  <a:srgbClr val="000000">
                    <a:alpha val="100.00%"/>
                  </a:srgbClr>
                </a:solidFill>
                <a:latin typeface="Arial"/>
              </a:rPr>
              <a:t><![CDATA[Då antalet svar från denna enhet är färre än 80 redovisas här samband som gäller för Sollentuna kommun på totalnivå för Föräldrar Förskola.]]></a:t>
            </a:r>
          </a:p>
        </p:txBody>
      </p:sp>
      <p:sp>
        <p:nvSpPr>
          <p:cNvPr id="5" name=""/>
          <p:cNvSpPr txBox="1"/>
          <p:nvPr/>
        </p:nvSpPr>
        <p:spPr>
          <a:xfrm>
            <a:off x="952500" y="1524000"/>
            <a:ext cx="6477000" cy="4762500"/>
          </a:xfrm>
          <a:prstGeom prst="rect">
            <a:avLst/>
          </a:prstGeom>
          <a:noFill/>
        </p:spPr>
        <p:txBody>
          <a:bodyPr anchor="t" rtlCol="0" bIns="45720" lIns="91440" rIns="91440" tIns="45720">
            <a:spAutoFit/>
          </a:bodyPr>
          <a:lstStyle/>
          <a:p>
            <a:pPr algn="l" fontAlgn="t" marL="0" marR="0" indent="0" lvl="0">
              <a:lnSpc>
                <a:spcPct val="100%"/>
              </a:lnSpc>
            </a:pPr>
          </a:p>
          <a:p>
            <a:pPr algn="l" fontAlgn="t" marL="0" marR="0" indent="0" lvl="0">
              <a:lnSpc>
                <a:spcPct val="100%"/>
              </a:lnSpc>
            </a:pPr>
            <a:r>
              <a:rPr lang="sv-SE" sz="1100" spc="0" u="none">
                <a:solidFill>
                  <a:srgbClr val="25732A">
                    <a:alpha val="100.00%"/>
                  </a:srgbClr>
                </a:solidFill>
                <a:latin typeface="Arial"/>
              </a:rPr>
              <a:t><![CDATA[1. Verksamheten är stimulerande för mitt barn]]></a:t>
            </a:r>
          </a:p>
          <a:p>
            <a:pPr algn="l" fontAlgn="t" marL="0" marR="0" indent="0" lvl="0">
              <a:lnSpc>
                <a:spcPct val="100%"/>
              </a:lnSpc>
            </a:pPr>
            <a:r>
              <a:rPr lang="sv-SE" sz="1100" spc="0" u="none">
                <a:solidFill>
                  <a:srgbClr val="25732A">
                    <a:alpha val="100.00%"/>
                  </a:srgbClr>
                </a:solidFill>
                <a:latin typeface="Arial"/>
              </a:rPr>
              <a:t><![CDATA[2. Personalen är engagerad i mitt barns utveckling]]></a:t>
            </a:r>
          </a:p>
          <a:p>
            <a:pPr algn="l" fontAlgn="t" marL="0" marR="0" indent="0" lvl="0">
              <a:lnSpc>
                <a:spcPct val="100%"/>
              </a:lnSpc>
            </a:pPr>
            <a:r>
              <a:rPr lang="sv-SE" sz="1100" spc="0" u="none">
                <a:solidFill>
                  <a:srgbClr val="25732A">
                    <a:alpha val="100.00%"/>
                  </a:srgbClr>
                </a:solidFill>
                <a:latin typeface="Arial"/>
              </a:rPr>
              <a:t><![CDATA[3. Mitt barn får det stöd och den hjälp som behövs]]></a:t>
            </a:r>
          </a:p>
          <a:p>
            <a:pPr algn="l" fontAlgn="t" marL="0" marR="0" indent="0" lvl="0">
              <a:lnSpc>
                <a:spcPct val="100%"/>
              </a:lnSpc>
            </a:pPr>
            <a:r>
              <a:rPr lang="sv-SE" sz="1100" spc="0" u="none">
                <a:solidFill>
                  <a:srgbClr val="969696">
                    <a:alpha val="100.00%"/>
                  </a:srgbClr>
                </a:solidFill>
                <a:latin typeface="Arial"/>
              </a:rPr>
              <a:t><![CDATA[4. Jag får tydlig information om hur mitt barn utvecklas]]></a:t>
            </a:r>
          </a:p>
          <a:p>
            <a:pPr algn="l" fontAlgn="t" marL="0" marR="0" indent="0" lvl="0">
              <a:lnSpc>
                <a:spcPct val="100%"/>
              </a:lnSpc>
            </a:pPr>
            <a:r>
              <a:rPr lang="sv-SE" sz="1100" spc="0" u="none">
                <a:solidFill>
                  <a:srgbClr val="BC1212">
                    <a:alpha val="100.00%"/>
                  </a:srgbClr>
                </a:solidFill>
                <a:latin typeface="Arial"/>
              </a:rPr>
              <a:t><![CDATA[5. Förskolan arbetar med att utveckla mitt barns språk]]></a:t>
            </a:r>
          </a:p>
          <a:p>
            <a:pPr algn="l" fontAlgn="t" marL="0" marR="0" indent="0" lvl="0">
              <a:lnSpc>
                <a:spcPct val="100%"/>
              </a:lnSpc>
            </a:pPr>
            <a:r>
              <a:rPr lang="sv-SE" sz="1100" spc="0" u="none">
                <a:solidFill>
                  <a:srgbClr val="F0C80A">
                    <a:alpha val="100.00%"/>
                  </a:srgbClr>
                </a:solidFill>
                <a:latin typeface="Arial"/>
              </a:rPr>
              <a:t><![CDATA[6. Förskolan arbetar med att utveckla mitt barns förståelse för matematik]]></a:t>
            </a:r>
          </a:p>
          <a:p>
            <a:pPr algn="l" fontAlgn="t" marL="0" marR="0" indent="0" lvl="0">
              <a:lnSpc>
                <a:spcPct val="100%"/>
              </a:lnSpc>
            </a:pPr>
            <a:r>
              <a:rPr lang="sv-SE" sz="1100" spc="0" u="none">
                <a:solidFill>
                  <a:srgbClr val="969696">
                    <a:alpha val="100.00%"/>
                  </a:srgbClr>
                </a:solidFill>
                <a:latin typeface="Arial"/>
              </a:rPr>
              <a:t><![CDATA[7. Förskolan arbetar med att utveckla mitt barns förståelse för naturvetenskap och teknik]]></a:t>
            </a:r>
          </a:p>
          <a:p>
            <a:pPr algn="l" fontAlgn="t" marL="0" marR="0" indent="0" lvl="0">
              <a:lnSpc>
                <a:spcPct val="100%"/>
              </a:lnSpc>
            </a:pPr>
            <a:r>
              <a:rPr lang="sv-SE" sz="1100" spc="0" u="none">
                <a:solidFill>
                  <a:srgbClr val="25732A">
                    <a:alpha val="100.00%"/>
                  </a:srgbClr>
                </a:solidFill>
                <a:latin typeface="Arial"/>
              </a:rPr>
              <a:t><![CDATA[8. Mitt barn tränas i att ta ansvar i förskolan]]></a:t>
            </a:r>
          </a:p>
          <a:p>
            <a:pPr algn="l" fontAlgn="t" marL="0" marR="0" indent="0" lvl="0">
              <a:lnSpc>
                <a:spcPct val="100%"/>
              </a:lnSpc>
            </a:pPr>
            <a:r>
              <a:rPr lang="sv-SE" sz="1100" spc="0" u="none">
                <a:solidFill>
                  <a:srgbClr val="BC1212">
                    <a:alpha val="100.00%"/>
                  </a:srgbClr>
                </a:solidFill>
                <a:latin typeface="Arial"/>
              </a:rPr>
              <a:t><![CDATA[9. Mitt barns tankar och intressen tas till vara]]></a:t>
            </a:r>
          </a:p>
          <a:p>
            <a:pPr algn="l" fontAlgn="t" marL="0" marR="0" indent="0" lvl="0">
              <a:lnSpc>
                <a:spcPct val="100%"/>
              </a:lnSpc>
            </a:pPr>
            <a:r>
              <a:rPr lang="sv-SE" sz="1100" spc="0" u="none">
                <a:solidFill>
                  <a:srgbClr val="25732A">
                    <a:alpha val="100.00%"/>
                  </a:srgbClr>
                </a:solidFill>
                <a:latin typeface="Arial"/>
              </a:rPr>
              <a:t><![CDATA[10. Mitt barn är tryggt i förskolan]]></a:t>
            </a:r>
          </a:p>
          <a:p>
            <a:pPr algn="l" fontAlgn="t" marL="0" marR="0" indent="0" lvl="0">
              <a:lnSpc>
                <a:spcPct val="100%"/>
              </a:lnSpc>
            </a:pPr>
            <a:r>
              <a:rPr lang="sv-SE" sz="1100" spc="0" u="none">
                <a:solidFill>
                  <a:srgbClr val="F0C80A">
                    <a:alpha val="100.00%"/>
                  </a:srgbClr>
                </a:solidFill>
                <a:latin typeface="Arial"/>
              </a:rPr>
              <a:t><![CDATA[11. Förskolan arbetar medvetet mot kränkande handlingar som t ex mobbning]]></a:t>
            </a:r>
          </a:p>
          <a:p>
            <a:pPr algn="l" fontAlgn="t" marL="0" marR="0" indent="0" lvl="0">
              <a:lnSpc>
                <a:spcPct val="100%"/>
              </a:lnSpc>
            </a:pPr>
            <a:r>
              <a:rPr lang="sv-SE" sz="1100" spc="0" u="none">
                <a:solidFill>
                  <a:srgbClr val="25732A">
                    <a:alpha val="100.00%"/>
                  </a:srgbClr>
                </a:solidFill>
                <a:latin typeface="Arial"/>
              </a:rPr>
              <a:t><![CDATA[12. Mitt barn trivs i förskolan]]></a:t>
            </a:r>
          </a:p>
          <a:p>
            <a:pPr algn="l" fontAlgn="t" marL="0" marR="0" indent="0" lvl="0">
              <a:lnSpc>
                <a:spcPct val="100%"/>
              </a:lnSpc>
            </a:pPr>
            <a:r>
              <a:rPr lang="sv-SE" sz="1100" spc="0" u="none">
                <a:solidFill>
                  <a:srgbClr val="25732A">
                    <a:alpha val="100.00%"/>
                  </a:srgbClr>
                </a:solidFill>
                <a:latin typeface="Arial"/>
              </a:rPr>
              <a:t><![CDATA[13. Mitt barn har en god arbetsmiljö]]></a:t>
            </a:r>
          </a:p>
          <a:p>
            <a:pPr algn="l" fontAlgn="t" marL="0" marR="0" indent="0" lvl="0">
              <a:lnSpc>
                <a:spcPct val="100%"/>
              </a:lnSpc>
            </a:pPr>
            <a:r>
              <a:rPr lang="sv-SE" sz="1100" spc="0" u="none">
                <a:solidFill>
                  <a:srgbClr val="25732A">
                    <a:alpha val="100.00%"/>
                  </a:srgbClr>
                </a:solidFill>
                <a:latin typeface="Arial"/>
              </a:rPr>
              <a:t><![CDATA[14. Förskolan ger mig möjlighet att vara med och diskutera hur mitt barn stöds på bästa sätt]]></a:t>
            </a:r>
          </a:p>
          <a:p>
            <a:pPr algn="l" fontAlgn="t" marL="0" marR="0" indent="0" lvl="0">
              <a:lnSpc>
                <a:spcPct val="100%"/>
              </a:lnSpc>
            </a:pPr>
            <a:r>
              <a:rPr lang="sv-SE" sz="1100" spc="0" u="none">
                <a:solidFill>
                  <a:srgbClr val="969696">
                    <a:alpha val="100.00%"/>
                  </a:srgbClr>
                </a:solidFill>
                <a:latin typeface="Arial"/>
              </a:rPr>
              <a:t><![CDATA[15. Förskolan har informerat om läroplanen och annat som styr förskolan]]></a:t>
            </a:r>
          </a:p>
          <a:p>
            <a:pPr algn="l" fontAlgn="t" marL="0" marR="0" indent="0" lvl="0">
              <a:lnSpc>
                <a:spcPct val="100%"/>
              </a:lnSpc>
            </a:pPr>
            <a:r>
              <a:rPr lang="sv-SE" sz="1100" spc="0" u="none">
                <a:solidFill>
                  <a:srgbClr val="969696">
                    <a:alpha val="100.00%"/>
                  </a:srgbClr>
                </a:solidFill>
                <a:latin typeface="Arial"/>
              </a:rPr>
              <a:t><![CDATA[16. Jag vet vem på förskolan jag ska vända mig till med olika frågor eller problem]]></a:t>
            </a:r>
          </a:p>
          <a:p>
            <a:pPr algn="l" fontAlgn="t" marL="0" marR="0" indent="0" lvl="0">
              <a:lnSpc>
                <a:spcPct val="100%"/>
              </a:lnSpc>
            </a:pPr>
            <a:r>
              <a:rPr lang="sv-SE" sz="1100" spc="0" u="none">
                <a:solidFill>
                  <a:srgbClr val="969696">
                    <a:alpha val="100.00%"/>
                  </a:srgbClr>
                </a:solidFill>
                <a:latin typeface="Arial"/>
              </a:rPr>
              <a:t><![CDATA[17. Jag har förtroende för förskolechefen]]></a:t>
            </a:r>
          </a:p>
          <a:p>
            <a:pPr algn="l" fontAlgn="t" marL="0" marR="0" indent="0" lvl="0">
              <a:lnSpc>
                <a:spcPct val="100%"/>
              </a:lnSpc>
            </a:pPr>
            <a:r>
              <a:rPr lang="sv-SE" sz="1100" spc="0" u="none">
                <a:solidFill>
                  <a:srgbClr val="25732A">
                    <a:alpha val="100.00%"/>
                  </a:srgbClr>
                </a:solidFill>
                <a:latin typeface="Arial"/>
              </a:rPr>
              <a:t><![CDATA[18. Mitt barn har kompetent personal]]></a:t>
            </a:r>
          </a:p>
          <a:p>
            <a:pPr algn="l" fontAlgn="t" marL="0" marR="0" indent="0" lvl="0">
              <a:lnSpc>
                <a:spcPct val="100%"/>
              </a:lnSpc>
            </a:pPr>
            <a:r>
              <a:rPr lang="sv-SE" sz="1100" spc="0" u="none">
                <a:solidFill>
                  <a:srgbClr val="25732A">
                    <a:alpha val="100.00%"/>
                  </a:srgbClr>
                </a:solidFill>
                <a:latin typeface="Arial"/>
              </a:rPr>
              <a:t><![CDATA[19. Förskolan arbetar med att utveckla barnens förståelse för naturvetenskap]]></a:t>
            </a:r>
          </a:p>
          <a:p>
            <a:pPr algn="l" fontAlgn="t" marL="0" marR="0" indent="0" lvl="0">
              <a:lnSpc>
                <a:spcPct val="100%"/>
              </a:lnSpc>
            </a:pPr>
            <a:r>
              <a:rPr lang="sv-SE" sz="1100" spc="0" u="none">
                <a:solidFill>
                  <a:srgbClr val="F0C80A">
                    <a:alpha val="100.00%"/>
                  </a:srgbClr>
                </a:solidFill>
                <a:latin typeface="Arial"/>
              </a:rPr>
              <a:t><![CDATA[20. Förskolan använder digitala verktyg för att stimulera barnens lärande]]></a:t>
            </a:r>
          </a:p>
        </p:txBody>
      </p:sp>
      <p:sp>
        <p:nvSpPr>
          <p:cNvPr id="6" name=""/>
          <p:cNvSpPr txBox="1"/>
          <p:nvPr/>
        </p:nvSpPr>
        <p:spPr>
          <a:xfrm>
            <a:off x="9267825" y="3552825"/>
            <a:ext cx="1619250" cy="285750"/>
          </a:xfrm>
          <a:prstGeom prst="rect">
            <a:avLst/>
          </a:prstGeom>
          <a:solidFill>
            <a:srgbClr val="BC1212">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FFFFFF">
                    <a:alpha val="100.00%"/>
                  </a:srgbClr>
                </a:solidFill>
                <a:latin typeface="Arial"/>
              </a:rPr>
              <a:t><![CDATA[Prioritera]]></a:t>
            </a:r>
          </a:p>
        </p:txBody>
      </p:sp>
      <p:sp>
        <p:nvSpPr>
          <p:cNvPr id="7" name=""/>
          <p:cNvSpPr txBox="1"/>
          <p:nvPr/>
        </p:nvSpPr>
        <p:spPr>
          <a:xfrm>
            <a:off x="9267825" y="1905000"/>
            <a:ext cx="1619250" cy="285750"/>
          </a:xfrm>
          <a:prstGeom prst="rect">
            <a:avLst/>
          </a:prstGeom>
          <a:solidFill>
            <a:srgbClr val="25732A">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FFFFFF">
                    <a:alpha val="100.00%"/>
                  </a:srgbClr>
                </a:solidFill>
                <a:latin typeface="Arial"/>
              </a:rPr>
              <a:t><![CDATA[Vårda]]></a:t>
            </a:r>
          </a:p>
        </p:txBody>
      </p:sp>
      <p:sp>
        <p:nvSpPr>
          <p:cNvPr id="8" name=""/>
          <p:cNvSpPr txBox="1"/>
          <p:nvPr/>
        </p:nvSpPr>
        <p:spPr>
          <a:xfrm>
            <a:off x="7620000" y="3552825"/>
            <a:ext cx="1619250" cy="285750"/>
          </a:xfrm>
          <a:prstGeom prst="rect">
            <a:avLst/>
          </a:prstGeom>
          <a:solidFill>
            <a:srgbClr val="F0C80A">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555555">
                    <a:alpha val="100.00%"/>
                  </a:srgbClr>
                </a:solidFill>
                <a:latin typeface="Arial"/>
              </a:rPr>
              <a:t><![CDATA[Kan bli bättre]]></a:t>
            </a:r>
          </a:p>
        </p:txBody>
      </p:sp>
      <p:sp>
        <p:nvSpPr>
          <p:cNvPr id="9" name=""/>
          <p:cNvSpPr txBox="1"/>
          <p:nvPr/>
        </p:nvSpPr>
        <p:spPr>
          <a:xfrm>
            <a:off x="7620000" y="1905000"/>
            <a:ext cx="1619250" cy="285750"/>
          </a:xfrm>
          <a:prstGeom prst="rect">
            <a:avLst/>
          </a:prstGeom>
          <a:solidFill>
            <a:srgbClr val="969696">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FFFFFF">
                    <a:alpha val="100.00%"/>
                  </a:srgbClr>
                </a:solidFill>
                <a:latin typeface="Arial"/>
              </a:rPr>
              <a:t><![CDATA[Bevaka]]></a:t>
            </a:r>
          </a:p>
        </p:txBody>
      </p:sp>
      <p:sp>
        <p:nvSpPr>
          <p:cNvPr id="10" name=""/>
          <p:cNvSpPr txBox="1"/>
          <p:nvPr/>
        </p:nvSpPr>
        <p:spPr>
          <a:xfrm>
            <a:off x="9267825" y="3838575"/>
            <a:ext cx="1619250" cy="1333500"/>
          </a:xfrm>
          <a:prstGeom prst="rect">
            <a:avLst/>
          </a:prstGeom>
          <a:solidFill>
            <a:srgbClr val="BC1212">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FFFFFF">
                    <a:alpha val="100.00%"/>
                  </a:srgbClr>
                </a:solidFill>
                <a:latin typeface="Arial"/>
              </a:rPr>
              <a:t><![CDATA[5. 9. ]]></a:t>
            </a:r>
          </a:p>
        </p:txBody>
      </p:sp>
      <p:sp>
        <p:nvSpPr>
          <p:cNvPr id="11" name=""/>
          <p:cNvSpPr txBox="1"/>
          <p:nvPr/>
        </p:nvSpPr>
        <p:spPr>
          <a:xfrm>
            <a:off x="9267825" y="2190750"/>
            <a:ext cx="1619250" cy="1333500"/>
          </a:xfrm>
          <a:prstGeom prst="rect">
            <a:avLst/>
          </a:prstGeom>
          <a:solidFill>
            <a:srgbClr val="25732A">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FFFFFF">
                    <a:alpha val="100.00%"/>
                  </a:srgbClr>
                </a:solidFill>
                <a:latin typeface="Arial"/>
              </a:rPr>
              <a:t><![CDATA[1. 2. 3. 8. 10. 12. 13. 14. 18. 19. ]]></a:t>
            </a:r>
          </a:p>
        </p:txBody>
      </p:sp>
      <p:sp>
        <p:nvSpPr>
          <p:cNvPr id="12" name=""/>
          <p:cNvSpPr txBox="1"/>
          <p:nvPr/>
        </p:nvSpPr>
        <p:spPr>
          <a:xfrm>
            <a:off x="7620000" y="3838575"/>
            <a:ext cx="1619250" cy="1333500"/>
          </a:xfrm>
          <a:prstGeom prst="rect">
            <a:avLst/>
          </a:prstGeom>
          <a:solidFill>
            <a:srgbClr val="F0C80A">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555555">
                    <a:alpha val="100.00%"/>
                  </a:srgbClr>
                </a:solidFill>
                <a:latin typeface="Arial"/>
              </a:rPr>
              <a:t><![CDATA[6. 11. 20. ]]></a:t>
            </a:r>
          </a:p>
        </p:txBody>
      </p:sp>
      <p:sp>
        <p:nvSpPr>
          <p:cNvPr id="13" name=""/>
          <p:cNvSpPr txBox="1"/>
          <p:nvPr/>
        </p:nvSpPr>
        <p:spPr>
          <a:xfrm>
            <a:off x="7620000" y="2190750"/>
            <a:ext cx="1619250" cy="1333500"/>
          </a:xfrm>
          <a:prstGeom prst="rect">
            <a:avLst/>
          </a:prstGeom>
          <a:solidFill>
            <a:srgbClr val="969696">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FFFFFF">
                    <a:alpha val="100.00%"/>
                  </a:srgbClr>
                </a:solidFill>
                <a:latin typeface="Arial"/>
              </a:rPr>
              <a:t><![CDATA[4. 7. 15. 16. 17. ]]></a:t>
            </a:r>
          </a:p>
        </p:txBody>
      </p:sp>
      <p:sp>
        <p:nvSpPr>
          <p:cNvPr id="14" name=""/>
          <p:cNvSpPr txBox="1"/>
          <p:nvPr/>
        </p:nvSpPr>
        <p:spPr>
          <a:xfrm rot="16200000">
            <a:off x="5905500" y="3429000"/>
            <a:ext cx="3238500" cy="190500"/>
          </a:xfrm>
          <a:prstGeom prst="rect">
            <a:avLst/>
          </a:prstGeom>
          <a:noFill/>
        </p:spPr>
        <p:txBody>
          <a:bodyPr anchor="ctr" rtlCol="0" bIns="45720" lIns="91440" rIns="91440" tIns="45720">
            <a:spAutoFit/>
          </a:bodyPr>
          <a:lstStyle/>
          <a:p>
            <a:pPr algn="ctr" fontAlgn="ctr" marL="0" marR="0" indent="0" lvl="0">
              <a:lnSpc>
                <a:spcPct val="100%"/>
              </a:lnSpc>
            </a:pPr>
            <a:r>
              <a:rPr lang="sv-SE" sz="1400" spc="0" u="none">
                <a:solidFill>
                  <a:srgbClr val="555555">
                    <a:alpha val="100.00%"/>
                  </a:srgbClr>
                </a:solidFill>
                <a:latin typeface="Arial"/>
              </a:rPr>
              <a:t><![CDATA[──── Resultat ──►]]></a:t>
            </a:r>
          </a:p>
        </p:txBody>
      </p:sp>
      <p:sp>
        <p:nvSpPr>
          <p:cNvPr id="15" name=""/>
          <p:cNvSpPr txBox="1"/>
          <p:nvPr/>
        </p:nvSpPr>
        <p:spPr>
          <a:xfrm>
            <a:off x="7620000" y="5172075"/>
            <a:ext cx="3238500" cy="190500"/>
          </a:xfrm>
          <a:prstGeom prst="rect">
            <a:avLst/>
          </a:prstGeom>
          <a:noFill/>
        </p:spPr>
        <p:txBody>
          <a:bodyPr anchor="ctr" rtlCol="0" bIns="45720" lIns="91440" rIns="91440" tIns="45720">
            <a:spAutoFit/>
          </a:bodyPr>
          <a:lstStyle/>
          <a:p>
            <a:pPr algn="ctr" fontAlgn="ctr" marL="0" marR="0" indent="0" lvl="0">
              <a:lnSpc>
                <a:spcPct val="100%"/>
              </a:lnSpc>
            </a:pPr>
            <a:r>
              <a:rPr lang="sv-SE" sz="1400" spc="0" u="none">
                <a:solidFill>
                  <a:srgbClr val="555555">
                    <a:alpha val="100.00%"/>
                  </a:srgbClr>
                </a:solidFill>
                <a:latin typeface="Arial"/>
              </a:rPr>
              <a:t><![CDATA[──── Samband ──►]]></a:t>
            </a:r>
          </a:p>
        </p:txBody>
      </p:sp>
      <p:sp>
        <p:nvSpPr>
          <p:cNvPr id="16"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1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571500"/>
          <a:ext cx="12573000" cy="7048500"/>
          <a:chOff x="952500" y="571500"/>
          <a:chExt cx="12573000" cy="7048500"/>
        </a:xfrm>
      </p:grpSpPr>
      <p:sp>
        <p:nvSpPr>
          <p:cNvPr id="1" name=""/>
          <p:cNvSpPr txBox="1"/>
          <p:nvPr/>
        </p:nvSpPr>
        <p:spPr>
          <a:xfrm>
            <a:off x="952500" y="5715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Om undersökningen]]></a:t>
            </a:r>
          </a:p>
        </p:txBody>
      </p:sp>
      <p:sp>
        <p:nvSpPr>
          <p:cNvPr id="2" name=""/>
          <p:cNvSpPr txBox="1"/>
          <p:nvPr/>
        </p:nvSpPr>
        <p:spPr>
          <a:xfrm>
            <a:off x="952500" y="1143000"/>
            <a:ext cx="4953000" cy="5429250"/>
          </a:xfrm>
          <a:prstGeom prst="rect">
            <a:avLst/>
          </a:prstGeom>
          <a:noFill/>
        </p:spPr>
        <p:txBody>
          <a:bodyPr anchor="t" rtlCol="0" bIns="45720" lIns="91440" rIns="91440" tIns="45720">
            <a:spAutoFit/>
          </a:bodyPr>
          <a:lstStyle/>
          <a:p>
            <a:pPr algn="l" fontAlgn="t" marL="0" marR="0" indent="0" lvl="0">
              <a:lnSpc>
                <a:spcPct val="100%"/>
              </a:lnSpc>
            </a:pPr>
          </a:p>
          <a:p>
            <a:pPr algn="l" fontAlgn="t" marL="0" marR="0" indent="0" lvl="0">
              <a:lnSpc>
                <a:spcPct val="100%"/>
              </a:lnSpc>
            </a:pPr>
            <a:r>
              <a:rPr lang="sv-SE" sz="1300" spc="0" u="none">
                <a:solidFill>
                  <a:srgbClr val="000000">
                    <a:alpha val="100.00%"/>
                  </a:srgbClr>
                </a:solidFill>
                <a:latin typeface="Arial"/>
              </a:rPr>
              <a:t><![CDATA[Bakgrund]]></a:t>
            </a:r>
          </a:p>
          <a:p>
            <a:pPr algn="l" fontAlgn="t" marL="0" marR="0" indent="0" lvl="0">
              <a:lnSpc>
                <a:spcPct val="100%"/>
              </a:lnSpc>
            </a:pPr>
            <a:r>
              <a:rPr lang="sv-SE" sz="1100" spc="0" u="none">
                <a:solidFill>
                  <a:srgbClr val="000000">
                    <a:alpha val="100.00%"/>
                  </a:srgbClr>
                </a:solidFill>
                <a:latin typeface="Arial"/>
              </a:rPr>
              <a:t><![CDATA[Tio kommuner i Stockholms län genomför årligen en enkätundersökning i förskola, pedagogisk omsorg och grundskola. Undersökningen genomförs på samma sätt i alla kommuner och flertalet frågor är gemensamma. I 2019 års undersökning inbjöds totalt 77 240 elever och föräldrar från 758 förskolor och skolor att delta.
]]></a:t>
            </a:r>
          </a:p>
          <a:p>
            <a:pPr algn="l" fontAlgn="t" marL="0" marR="0" indent="0" lvl="0">
              <a:lnSpc>
                <a:spcPct val="100%"/>
              </a:lnSpc>
            </a:pPr>
            <a:r>
              <a:rPr lang="sv-SE" sz="1300" spc="0" u="none">
                <a:solidFill>
                  <a:srgbClr val="000000">
                    <a:alpha val="100.00%"/>
                  </a:srgbClr>
                </a:solidFill>
                <a:latin typeface="Arial"/>
              </a:rPr>
              <a:t><![CDATA[Metod]]></a:t>
            </a:r>
          </a:p>
          <a:p>
            <a:pPr algn="l" fontAlgn="t" marL="0" marR="0" indent="0" lvl="0">
              <a:lnSpc>
                <a:spcPct val="100%"/>
              </a:lnSpc>
            </a:pPr>
            <a:r>
              <a:rPr lang="sv-SE" sz="1100" spc="0" u="none">
                <a:solidFill>
                  <a:srgbClr val="000000">
                    <a:alpha val="100.00%"/>
                  </a:srgbClr>
                </a:solidFill>
                <a:latin typeface="Arial"/>
              </a:rPr>
              <a:t><![CDATA[Respondenterna fick fylla i en enkät (postalt, e-post, webbinlogg baserat på önskemål) som distribuerats via de deltagande skolorna. Enkäten innehöll 23-31 påståenden som elever respektive föräldrar  fick ta ställning till. En skala i fyra steg användes: Stämmer mycket bra, Stämmer ganska bra, Stämmer ganska dåligt och Stämmer mycket dåligt samt alternativet "Vet inte". Det gick även att svara via internet
Formulären delades ut från den 21 januari och samlades in fram till den 8 mars 2019.
]]></a:t>
            </a:r>
          </a:p>
          <a:p>
            <a:pPr algn="l" fontAlgn="t" marL="0" marR="0" indent="0" lvl="0">
              <a:lnSpc>
                <a:spcPct val="100%"/>
              </a:lnSpc>
            </a:pPr>
            <a:r>
              <a:rPr lang="sv-SE" sz="1300" spc="0" u="none">
                <a:solidFill>
                  <a:srgbClr val="000000">
                    <a:alpha val="100.00%"/>
                  </a:srgbClr>
                </a:solidFill>
                <a:latin typeface="Arial"/>
              </a:rPr>
              <a:t><![CDATA[Urval]]></a:t>
            </a:r>
          </a:p>
          <a:p>
            <a:pPr algn="l" fontAlgn="t" marL="0" marR="0" indent="0" lvl="0">
              <a:lnSpc>
                <a:spcPct val="100%"/>
              </a:lnSpc>
            </a:pPr>
            <a:r>
              <a:rPr lang="sv-SE" sz="1100" spc="0" u="none">
                <a:solidFill>
                  <a:srgbClr val="000000">
                    <a:alpha val="100.00%"/>
                  </a:srgbClr>
                </a:solidFill>
                <a:latin typeface="Arial"/>
              </a:rPr>
              <a:t><![CDATA[Undersökningen är en totalundersökning i de utvalda grupperna, dvs samtliga barn i förskola och pedagogisk omsorg och samtliga elever i förskoleklass, årskurs 3, 6 och 8. I åldrarna upp till och med årskurs 6 svarade barnens föräldrar och från och med årskurs 3 deltog även eleverna själva. Utöver dessa gemensamma huvudgrupper deltar de årskurser som skolorna själva valt.
Antalet inkomna svar samt svarsfrekvens för den grupp som avses redovisas överst på varje sida.
]]></a:t>
            </a:r>
          </a:p>
        </p:txBody>
      </p:sp>
      <p:sp>
        <p:nvSpPr>
          <p:cNvPr id="3" name=""/>
          <p:cNvSpPr txBox="1"/>
          <p:nvPr/>
        </p:nvSpPr>
        <p:spPr>
          <a:xfrm>
            <a:off x="6286500" y="1143000"/>
            <a:ext cx="4953000" cy="5429250"/>
          </a:xfrm>
          <a:prstGeom prst="rect">
            <a:avLst/>
          </a:prstGeom>
          <a:noFill/>
        </p:spPr>
        <p:txBody>
          <a:bodyPr anchor="t" rtlCol="0" bIns="45720" lIns="91440" rIns="91440" tIns="45720">
            <a:spAutoFit/>
          </a:bodyPr>
          <a:lstStyle/>
          <a:p>
            <a:pPr algn="l" fontAlgn="t" marL="0" marR="0" indent="0" lvl="0">
              <a:lnSpc>
                <a:spcPct val="100%"/>
              </a:lnSpc>
            </a:pPr>
          </a:p>
          <a:p>
            <a:pPr algn="l" fontAlgn="t" marL="0" marR="0" indent="0" lvl="0">
              <a:lnSpc>
                <a:spcPct val="100%"/>
              </a:lnSpc>
            </a:pPr>
            <a:r>
              <a:rPr lang="sv-SE" sz="1300" spc="0" u="none">
                <a:solidFill>
                  <a:srgbClr val="000000">
                    <a:alpha val="100.00%"/>
                  </a:srgbClr>
                </a:solidFill>
                <a:latin typeface="Arial"/>
              </a:rPr>
              <a:t><![CDATA[Läsanvisningar för resultatdiagrammen]]></a:t>
            </a:r>
          </a:p>
          <a:p>
            <a:pPr algn="l" fontAlgn="t" marL="0" marR="0" indent="0" lvl="0">
              <a:lnSpc>
                <a:spcPct val="100%"/>
              </a:lnSpc>
            </a:pPr>
            <a:r>
              <a:rPr lang="sv-SE" sz="1100" spc="0" u="none">
                <a:solidFill>
                  <a:srgbClr val="000000">
                    <a:alpha val="100.00%"/>
                  </a:srgbClr>
                </a:solidFill>
                <a:latin typeface="Arial"/>
              </a:rPr>
              <a:t><![CDATA[Diagrammen visar svarsfördelningen dvs. hur stor andel (%) som valt respektive svarsalternativ för varje påstående. Varje påstående har fyra uppsättningar staplar: Genomsnittet för hela kommunen 2019, årets resultat för aktuell grupp och, om det finns, resultaten från 2018 och 2017. Staplarna för genomsnittet för hela kommunen är blå och röda, medan de gröna och röda hör till den aktuella enheten.
De mörkgröna eller mörkblå fältet visar hur stor andel som svarat "Stämmer mycket bra" och de mörkröda till höger visar hur stor andel som svarat "Stämmer mycket dåligt". De ljusare fälten visar andelarna som svarat något av de två mittenalternativen. Andelen som svarat "Vet inte" visas i grått i mitten. Siffrorna på staplarna anger procent och summerar till 100%, avrundningar kan dock förekomma.
I den högra kanten av diagrammen finns en summering av andelarna som svarat Stämmer mycket bra och Stämmer ganska bra, alltså summan av de två gröna eller blå fälten.
Sist i rapporten finns ett spindeldiagram som för frågorna som ligger under varje målområde visar andelen som svarat Stämmer mycket bra eller Stämmer ganska bra.
Som ett stöd för arbetet med resultaten finns en arbetsguide tillgänglig i rapportportalen.
]]></a:t>
            </a:r>
          </a:p>
        </p:txBody>
      </p:sp>
      <p:sp>
        <p:nvSpPr>
          <p:cNvPr id="4"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Lantgården - Frilufts Förskolor]]></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36 svar, 100%)]]></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5143500"/>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Utveckling och lärande]]></a:t>
            </a:r>
          </a:p>
        </p:txBody>
      </p:sp>
      <p:sp>
        <p:nvSpPr>
          <p:cNvPr id="5"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Lantgården - Frilufts Förskolor]]></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36 svar, 100%)]]></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5114925"/>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Utveckling och lärande]]></a:t>
            </a:r>
          </a:p>
        </p:txBody>
      </p:sp>
      <p:sp>
        <p:nvSpPr>
          <p:cNvPr id="5"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Lantgården - Frilufts Förskolor]]></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36 svar, 100%)]]></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3686175"/>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Ansvar och inflytande]]></a:t>
            </a:r>
          </a:p>
        </p:txBody>
      </p:sp>
      <p:sp>
        <p:nvSpPr>
          <p:cNvPr id="5"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Lantgården - Frilufts Förskolor]]></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36 svar, 100%)]]></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5143500"/>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Normer och värden]]></a:t>
            </a:r>
          </a:p>
        </p:txBody>
      </p:sp>
      <p:sp>
        <p:nvSpPr>
          <p:cNvPr id="5"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6]]></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Lantgården - Frilufts Förskolor]]></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36 svar, 100%)]]></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5114925"/>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Skola och hem]]></a:t>
            </a:r>
          </a:p>
        </p:txBody>
      </p:sp>
      <p:sp>
        <p:nvSpPr>
          <p:cNvPr id="5"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7]]></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Lantgården - Frilufts Förskolor]]></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36 svar, 100%)]]></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3686175"/>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Styrning och ledning]]></a:t>
            </a:r>
          </a:p>
        </p:txBody>
      </p:sp>
      <p:sp>
        <p:nvSpPr>
          <p:cNvPr id="5"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Lantgården - Frilufts Förskolor]]></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36 svar, 100%)]]></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3686175"/>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Kommunspecifika frågor]]></a:t>
            </a:r>
          </a:p>
        </p:txBody>
      </p:sp>
      <p:sp>
        <p:nvSpPr>
          <p:cNvPr id="5"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9]]></a:t>
            </a:r>
          </a:p>
        </p:txBody>
      </p:sp>
    </p:spTree>
  </p:cSld>
  <p:clrMapOvr>
    <a:masterClrMapping/>
  </p:clrMapOvr>
</p:sld>
</file>

<file path=ppt/theme/theme1.xml><?xml version="1.0" encoding="utf-8"?>
<a:theme xmlns:a="http://schemas.openxmlformats.org/drawingml/2006/main" name="Theme12">
  <a:themeElements>
    <a:clrScheme name="Theme1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2">
      <a:fillStyleLst>
        <a:solidFill>
          <a:schemeClr val="phClr"/>
        </a:solidFill>
        <a:gradFill rotWithShape="1">
          <a:gsLst>
            <a:gs pos="0%">
              <a:schemeClr val="phClr">
                <a:tint val="50%"/>
                <a:satMod val="300%"/>
              </a:schemeClr>
            </a:gs>
            <a:gs pos="35%">
              <a:schemeClr val="phClr">
                <a:tint val="37%"/>
                <a:satMod val="300%"/>
              </a:schemeClr>
            </a:gs>
            <a:gs pos="100%">
              <a:schemeClr val="phClr">
                <a:tint val="15%"/>
                <a:satMod val="350%"/>
              </a:schemeClr>
            </a:gs>
          </a:gsLst>
          <a:lin ang="16200000" scaled="1"/>
        </a:gradFill>
        <a:gradFill rotWithShape="1">
          <a:gsLst>
            <a:gs pos="0%">
              <a:schemeClr val="phClr">
                <a:shade val="51%"/>
                <a:satMod val="130%"/>
              </a:schemeClr>
            </a:gs>
            <a:gs pos="80%">
              <a:schemeClr val="phClr">
                <a:shade val="93%"/>
                <a:satMod val="130%"/>
              </a:schemeClr>
            </a:gs>
            <a:gs pos="100%">
              <a:schemeClr val="phClr">
                <a:shade val="94%"/>
                <a:satMod val="135%"/>
              </a:schemeClr>
            </a:gs>
          </a:gsLst>
          <a:lin ang="16200000" scaled="0"/>
        </a:gradFill>
      </a:fillStyleLst>
      <a:lnStyleLst>
        <a:ln w="9525" cap="flat" cmpd="sng" algn="ctr">
          <a:solidFill>
            <a:schemeClr val="phClr">
              <a:shade val="95%"/>
              <a:satMod val="105%"/>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
                <a:satMod val="350%"/>
              </a:schemeClr>
            </a:gs>
            <a:gs pos="40%">
              <a:schemeClr val="phClr">
                <a:tint val="45%"/>
                <a:shade val="99%"/>
                <a:satMod val="350%"/>
              </a:schemeClr>
            </a:gs>
            <a:gs pos="100%">
              <a:schemeClr val="phClr">
                <a:shade val="20%"/>
                <a:satMod val="255%"/>
              </a:schemeClr>
            </a:gs>
          </a:gsLst>
          <a:path path="circle">
            <a:fillToRect b="180%" l="50%" r="50%" t="-80%"/>
          </a:path>
        </a:gradFill>
        <a:gradFill rotWithShape="1">
          <a:gsLst>
            <a:gs pos="0%">
              <a:schemeClr val="phClr">
                <a:tint val="80%"/>
                <a:satMod val="300%"/>
              </a:schemeClr>
            </a:gs>
            <a:gs pos="100%">
              <a:schemeClr val="phClr">
                <a:shade val="30%"/>
                <a:satMod val="200%"/>
              </a:schemeClr>
            </a:gs>
          </a:gsLst>
          <a:path path="circle">
            <a:fillToRect b="50%" l="50%" r="50%" t="5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2019-03-22T00:07:33Z</dcterms:created>
  <dcterms:modified xsi:type="dcterms:W3CDTF">2019-03-22T00:07:33Z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